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sldIdLst>
    <p:sldId id="256" r:id="rId3"/>
    <p:sldId id="285" r:id="rId4"/>
    <p:sldId id="257" r:id="rId5"/>
    <p:sldId id="258" r:id="rId6"/>
    <p:sldId id="259" r:id="rId7"/>
    <p:sldId id="260" r:id="rId8"/>
    <p:sldId id="341" r:id="rId9"/>
    <p:sldId id="342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363" r:id="rId36"/>
    <p:sldId id="364" r:id="rId37"/>
    <p:sldId id="365" r:id="rId38"/>
    <p:sldId id="366" r:id="rId39"/>
    <p:sldId id="367" r:id="rId40"/>
    <p:sldId id="344" r:id="rId41"/>
    <p:sldId id="345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"/>
    <p:penClr>
      <a:srgbClr val="FF0000"/>
    </p:penClr>
  </p:showPr>
  <p:clrMru>
    <a:srgbClr val="FF0000"/>
    <a:srgbClr val="00CC00"/>
    <a:srgbClr val="33CC33"/>
    <a:srgbClr val="CC0000"/>
    <a:srgbClr val="3399FF"/>
    <a:srgbClr val="00FF00"/>
    <a:srgbClr val="0033CC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4" autoAdjust="0"/>
    <p:restoredTop sz="94576" autoAdjust="0"/>
  </p:normalViewPr>
  <p:slideViewPr>
    <p:cSldViewPr>
      <p:cViewPr varScale="1">
        <p:scale>
          <a:sx n="69" d="100"/>
          <a:sy n="69" d="100"/>
        </p:scale>
        <p:origin x="-8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973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730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7DBEB-E782-42D3-AC7D-D6CDF26973FE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107A-D737-44AC-8BCB-78B96AAA11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1D709-ACE4-476E-8210-6CCFE671B342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980F1-6D81-4A11-97BE-A494C5F4DB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08CB9-34BD-4264-A84C-40AF378AEE26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C6FDE-A486-414B-BE5B-29BB3B8C3E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C038-C876-4385-A14D-615FED0633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79A47-F49C-4275-B4BE-7D0A9CADF728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98014-F226-4923-99B6-4D01C0CFA8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370E2-2DE4-4527-B44A-3074D0CD3141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1A1B0-DD9D-4030-880A-80C462E351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D4A3D-D8B0-43C9-ABCC-888D960C08D9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47C4F-23FD-4182-960C-F1C612EF13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26DD1-69FC-441E-9489-DC1415096476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11C51-F36C-472C-A167-AFCB00C521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2DB61-BF72-4EF1-8CA1-CC6A4A4D10A1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0D904-2298-4A7C-B02A-5463335F8E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6E85E-F765-4ADB-A343-A06ACEDDDC2E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5E108-F837-4274-B9E3-0390029B17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7D8DE-7381-4A80-BD67-19998504D57A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18D27-B639-48F2-9DB7-DEBD119728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4C993-AD4B-4978-9FA7-565581325C20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908DE-8F96-410D-B537-07ED98E52F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625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626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9626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626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9626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9626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9626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9626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9626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  <p:sp>
          <p:nvSpPr>
            <p:cNvPr id="9627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627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627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627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627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627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627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</p:grpSp>
      <p:sp>
        <p:nvSpPr>
          <p:cNvPr id="9627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628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3F4E48D-3F48-4512-ADC5-93A6F27F36FD}" type="datetimeFigureOut">
              <a:rPr lang="ru-RU"/>
              <a:pPr>
                <a:defRPr/>
              </a:pPr>
              <a:t>14.01.2018</a:t>
            </a:fld>
            <a:endParaRPr lang="ru-RU" dirty="0"/>
          </a:p>
        </p:txBody>
      </p:sp>
      <p:sp>
        <p:nvSpPr>
          <p:cNvPr id="9628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628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509390A-2456-47EE-919E-B118EBED31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192D32-380C-41AB-927B-D19824C043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8.xml"/><Relationship Id="rId18" Type="http://schemas.openxmlformats.org/officeDocument/2006/relationships/slide" Target="slide17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12" Type="http://schemas.openxmlformats.org/officeDocument/2006/relationships/slide" Target="slide13.xml"/><Relationship Id="rId17" Type="http://schemas.openxmlformats.org/officeDocument/2006/relationships/image" Target="../media/image3.wmf"/><Relationship Id="rId2" Type="http://schemas.openxmlformats.org/officeDocument/2006/relationships/audio" Target="../media/audio2.wav"/><Relationship Id="rId16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9.xml"/><Relationship Id="rId5" Type="http://schemas.openxmlformats.org/officeDocument/2006/relationships/slide" Target="slide12.xml"/><Relationship Id="rId15" Type="http://schemas.openxmlformats.org/officeDocument/2006/relationships/slide" Target="slide15.xml"/><Relationship Id="rId10" Type="http://schemas.openxmlformats.org/officeDocument/2006/relationships/slide" Target="slide5.xml"/><Relationship Id="rId19" Type="http://schemas.openxmlformats.org/officeDocument/2006/relationships/image" Target="../media/image4.gif"/><Relationship Id="rId4" Type="http://schemas.openxmlformats.org/officeDocument/2006/relationships/slide" Target="slide10.xml"/><Relationship Id="rId9" Type="http://schemas.openxmlformats.org/officeDocument/2006/relationships/slide" Target="slide11.xml"/><Relationship Id="rId1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slide" Target="slide2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slide" Target="slide2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3643314"/>
            <a:ext cx="7286676" cy="714379"/>
          </a:xfrm>
        </p:spPr>
        <p:txBody>
          <a:bodyPr/>
          <a:lstStyle/>
          <a:p>
            <a:pPr eaLnBrk="1" hangingPunct="1">
              <a:defRPr/>
            </a:pPr>
            <a:r>
              <a:rPr lang="ru-RU" sz="8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36234" dir="3224770" algn="ctr" rotWithShape="0">
                    <a:schemeClr val="bg2"/>
                  </a:outerShdw>
                </a:effectLst>
                <a:latin typeface="Impact"/>
              </a:rPr>
              <a:t> </a:t>
            </a:r>
            <a:r>
              <a:rPr lang="ru-RU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36234" dir="3224770" algn="ctr" rotWithShape="0">
                    <a:schemeClr val="bg2"/>
                  </a:outerShdw>
                </a:effectLst>
                <a:latin typeface="Impact"/>
              </a:rPr>
              <a:t/>
            </a:r>
            <a:br>
              <a:rPr lang="ru-RU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36234" dir="3224770" algn="ctr" rotWithShape="0">
                    <a:schemeClr val="bg2"/>
                  </a:outerShdw>
                </a:effectLst>
                <a:latin typeface="Impact"/>
              </a:rPr>
            </a:br>
            <a:endParaRPr lang="ru-RU" dirty="0">
              <a:latin typeface="+mj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715000"/>
            <a:ext cx="6400800" cy="533400"/>
          </a:xfrm>
        </p:spPr>
        <p:txBody>
          <a:bodyPr/>
          <a:lstStyle/>
          <a:p>
            <a:pPr eaLnBrk="1" hangingPunct="1"/>
            <a:r>
              <a:rPr lang="ru-RU" sz="1800" dirty="0" smtClean="0">
                <a:latin typeface="Times New Roman" pitchFamily="18" charset="0"/>
              </a:rPr>
              <a:t>Интеллектуальная игра по математике 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609600" y="685800"/>
            <a:ext cx="4419600" cy="1524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92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36234" dir="3224770" algn="ctr" rotWithShape="0">
                    <a:schemeClr val="bg2"/>
                  </a:outerShdw>
                </a:effectLst>
                <a:latin typeface="Impact"/>
              </a:rPr>
              <a:t>своя</a:t>
            </a:r>
            <a:endParaRPr lang="ru-RU" sz="36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236234" dir="3224770" algn="ctr" rotWithShape="0">
                  <a:schemeClr val="bg2"/>
                </a:outerShdw>
              </a:effectLst>
              <a:latin typeface="Impact"/>
            </a:endParaRPr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4071938" y="4143375"/>
            <a:ext cx="4691062" cy="14192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5764"/>
              </a:avLst>
            </a:prstTxWarp>
          </a:bodyPr>
          <a:lstStyle/>
          <a:p>
            <a:pPr algn="ctr"/>
            <a:r>
              <a:rPr lang="ru-RU" sz="3600" kern="1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36234" dir="3224770" algn="ctr" rotWithShape="0">
                    <a:schemeClr val="bg2"/>
                  </a:outerShdw>
                </a:effectLst>
                <a:latin typeface="Impact"/>
              </a:rPr>
              <a:t>игра</a:t>
            </a:r>
            <a:endParaRPr lang="ru-RU" sz="36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236234" dir="3224770" algn="ctr" rotWithShape="0">
                  <a:schemeClr val="bg2"/>
                </a:outerShdw>
              </a:effectLst>
              <a:latin typeface="Impact"/>
            </a:endParaRPr>
          </a:p>
        </p:txBody>
      </p:sp>
      <p:pic>
        <p:nvPicPr>
          <p:cNvPr id="5129" name="Picture 9" descr="bs0097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857500"/>
            <a:ext cx="28559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8" descr="!cid_image01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387350"/>
            <a:ext cx="3995737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0825" y="771524"/>
            <a:ext cx="835183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200" b="1" dirty="0"/>
              <a:t>Сектор № 8</a:t>
            </a:r>
          </a:p>
          <a:p>
            <a:r>
              <a:rPr lang="ru-RU" sz="3200" b="1" dirty="0" smtClean="0"/>
              <a:t>Три курицы за три дня несут три яйца. Сколько яиц снесут 12 таких </a:t>
            </a:r>
            <a:r>
              <a:rPr lang="ru-RU" sz="3200" b="1" smtClean="0"/>
              <a:t>же куриц </a:t>
            </a:r>
            <a:r>
              <a:rPr lang="ru-RU" sz="3200" b="1" dirty="0" smtClean="0"/>
              <a:t>за 12 дней?</a:t>
            </a:r>
            <a:endParaRPr lang="ru-RU" sz="3200" b="1" dirty="0"/>
          </a:p>
        </p:txBody>
      </p:sp>
      <p:sp>
        <p:nvSpPr>
          <p:cNvPr id="14339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4286256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48 яиц</a:t>
            </a:r>
            <a:endParaRPr lang="ru-RU" sz="4000" b="1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2844" y="509588"/>
            <a:ext cx="885831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2" anchor="ctr">
            <a:spAutoFit/>
          </a:bodyPr>
          <a:lstStyle/>
          <a:p>
            <a:r>
              <a:rPr lang="ru-RU" sz="2200" b="1" dirty="0"/>
              <a:t>Сектор № </a:t>
            </a:r>
            <a:r>
              <a:rPr lang="ru-RU" sz="2200" b="1" dirty="0" smtClean="0"/>
              <a:t>9</a:t>
            </a:r>
          </a:p>
          <a:p>
            <a:endParaRPr lang="ru-RU" sz="2200" b="1" dirty="0"/>
          </a:p>
          <a:p>
            <a:r>
              <a:rPr lang="ru-RU" sz="2200" b="1" dirty="0" smtClean="0"/>
              <a:t>Роскошно липа расцвела</a:t>
            </a:r>
          </a:p>
          <a:p>
            <a:r>
              <a:rPr lang="ru-RU" sz="2200" b="1" dirty="0" smtClean="0"/>
              <a:t>Под ней червяк завелся малый</a:t>
            </a:r>
          </a:p>
          <a:p>
            <a:r>
              <a:rPr lang="ru-RU" sz="2200" b="1" dirty="0" smtClean="0"/>
              <a:t>Да вверх пополз во всю он мочь-</a:t>
            </a:r>
          </a:p>
          <a:p>
            <a:r>
              <a:rPr lang="ru-RU" sz="2200" b="1" dirty="0" smtClean="0"/>
              <a:t>Четыре метра делал в ночь.</a:t>
            </a:r>
          </a:p>
          <a:p>
            <a:r>
              <a:rPr lang="ru-RU" sz="2200" b="1" dirty="0" smtClean="0"/>
              <a:t>Но днем сослепу полз обратно</a:t>
            </a:r>
          </a:p>
          <a:p>
            <a:r>
              <a:rPr lang="ru-RU" sz="2200" b="1" dirty="0" smtClean="0"/>
              <a:t>Он на два метра аккуратно.</a:t>
            </a:r>
          </a:p>
          <a:p>
            <a:endParaRPr lang="ru-RU" sz="2200" b="1" dirty="0" smtClean="0"/>
          </a:p>
          <a:p>
            <a:endParaRPr lang="ru-RU" sz="2200" b="1" dirty="0"/>
          </a:p>
          <a:p>
            <a:r>
              <a:rPr lang="ru-RU" sz="2200" b="1" dirty="0" smtClean="0"/>
              <a:t>Трудился наш червяк отважный.</a:t>
            </a:r>
          </a:p>
          <a:p>
            <a:r>
              <a:rPr lang="ru-RU" sz="2200" b="1" dirty="0" smtClean="0"/>
              <a:t>И вот итог работы важной, награда девяти ночей:</a:t>
            </a:r>
          </a:p>
          <a:p>
            <a:r>
              <a:rPr lang="ru-RU" sz="2200" b="1" dirty="0" smtClean="0"/>
              <a:t>Он на верхушке липы сей.</a:t>
            </a:r>
          </a:p>
          <a:p>
            <a:r>
              <a:rPr lang="ru-RU" sz="2200" b="1" dirty="0" smtClean="0"/>
              <a:t>- Теперь, мой друг, поведай ты,</a:t>
            </a:r>
          </a:p>
          <a:p>
            <a:r>
              <a:rPr lang="ru-RU" sz="2200" b="1" dirty="0" smtClean="0"/>
              <a:t>Какой та липа высоты?</a:t>
            </a:r>
            <a:endParaRPr lang="ru-RU" sz="2200" dirty="0"/>
          </a:p>
        </p:txBody>
      </p:sp>
      <p:sp>
        <p:nvSpPr>
          <p:cNvPr id="15363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442913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20 метров</a:t>
            </a:r>
            <a:endParaRPr lang="ru-RU" sz="2800" b="1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214282" y="1214422"/>
            <a:ext cx="835663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 smtClean="0"/>
              <a:t>Чтобы распилить бревно на 3 части, требуется 12 минут. Сколько минут потребуется, чтобы распилить бревно на 4 части ?</a:t>
            </a:r>
            <a:endParaRPr lang="ru-RU" sz="2800" b="1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468313" y="211138"/>
            <a:ext cx="3127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b="1" dirty="0"/>
              <a:t>Сектор № 10</a:t>
            </a:r>
          </a:p>
        </p:txBody>
      </p:sp>
      <p:sp>
        <p:nvSpPr>
          <p:cNvPr id="16420" name="AutoShape 1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3714752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18 минут</a:t>
            </a:r>
            <a:endParaRPr lang="ru-RU" sz="3200" b="1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57158" y="252413"/>
            <a:ext cx="821537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4000" b="1" dirty="0"/>
              <a:t>Сектор № </a:t>
            </a:r>
            <a:r>
              <a:rPr lang="ru-RU" sz="4000" b="1" dirty="0" smtClean="0"/>
              <a:t>11</a:t>
            </a:r>
          </a:p>
          <a:p>
            <a:r>
              <a:rPr lang="ru-RU" sz="4000" dirty="0" smtClean="0"/>
              <a:t> </a:t>
            </a:r>
            <a:r>
              <a:rPr lang="ru-RU" sz="3200" b="1" dirty="0" smtClean="0"/>
              <a:t>На столе лежат девять монет. Одна из них — фальшивая. Как при помощи двух взвешиваний можно найти фальшивую монету? (Фальшивая монета легче настоящих.) </a:t>
            </a:r>
            <a:endParaRPr lang="ru-RU" sz="3200" b="1" dirty="0"/>
          </a:p>
        </p:txBody>
      </p:sp>
      <p:sp>
        <p:nvSpPr>
          <p:cNvPr id="17412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4286256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dirty="0" smtClean="0"/>
              <a:t>Взвешиваем по 3 монеты</a:t>
            </a:r>
          </a:p>
          <a:p>
            <a:pPr marL="457200" indent="-457200">
              <a:buAutoNum type="arabicParenR"/>
            </a:pPr>
            <a:r>
              <a:rPr lang="ru-RU" dirty="0" smtClean="0"/>
              <a:t>По 1 монете.</a:t>
            </a:r>
            <a:endParaRPr lang="ru-RU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417513" y="260350"/>
            <a:ext cx="323312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4000" b="1" dirty="0"/>
              <a:t>Сектор № </a:t>
            </a:r>
            <a:r>
              <a:rPr lang="ru-RU" sz="4000" b="1" dirty="0" smtClean="0"/>
              <a:t>12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8436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4643446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42976" y="1714488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4435327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cs typeface="Times New Roman" pitchFamily="18" charset="0"/>
              </a:rPr>
              <a:t>Что в России </a:t>
            </a:r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4435327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cs typeface="Times New Roman" pitchFamily="18" charset="0"/>
              </a:rPr>
              <a:t>на первом месте, а </a:t>
            </a:r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4435327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cs typeface="Times New Roman" pitchFamily="18" charset="0"/>
              </a:rPr>
              <a:t>во </a:t>
            </a:r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4435327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cs typeface="Times New Roman" pitchFamily="18" charset="0"/>
              </a:rPr>
              <a:t>Франции на втором</a:t>
            </a:r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4435327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cs typeface="Times New Roman" pitchFamily="18" charset="0"/>
              </a:rPr>
              <a:t>?</a:t>
            </a:r>
            <a:endParaRPr lang="ru-RU" sz="2800" b="1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4435327" scaled="1"/>
              </a:gra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827088" y="49213"/>
            <a:ext cx="32844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b="1" dirty="0"/>
              <a:t>Сектор № 13 </a:t>
            </a:r>
          </a:p>
        </p:txBody>
      </p:sp>
      <p:sp>
        <p:nvSpPr>
          <p:cNvPr id="19460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4429132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Петя Чернов, Миша Белов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1071546"/>
            <a:ext cx="79296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ru-RU" sz="3200" b="1" dirty="0" smtClean="0"/>
              <a:t>Петя и Миша имеют фамилии: Белов и Чернов. Какую фамилию имеет каждый из ребят, если Петя на 1 год</a:t>
            </a:r>
          </a:p>
          <a:p>
            <a:pPr>
              <a:buFontTx/>
              <a:buNone/>
            </a:pPr>
            <a:r>
              <a:rPr lang="ru-RU" sz="3200" b="1" dirty="0" smtClean="0"/>
              <a:t>   старше Белова?</a:t>
            </a:r>
            <a:endParaRPr lang="ru-RU" sz="3200" b="1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95288" y="333375"/>
            <a:ext cx="802005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000" b="1" dirty="0"/>
              <a:t>Сектор № 13</a:t>
            </a:r>
          </a:p>
          <a:p>
            <a:pPr algn="ctr"/>
            <a:endParaRPr lang="ru-RU" sz="3600" b="1" dirty="0"/>
          </a:p>
        </p:txBody>
      </p:sp>
      <p:sp>
        <p:nvSpPr>
          <p:cNvPr id="20483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071546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638">
              <a:buFont typeface="Wingdings" pitchFamily="2" charset="2"/>
              <a:buNone/>
            </a:pPr>
            <a:r>
              <a:rPr lang="ru-RU" sz="3200" b="1" dirty="0" smtClean="0">
                <a:hlinkClick r:id="rId3" action="ppaction://hlinksldjump"/>
              </a:rPr>
              <a:t>В поисках царевны лягушки Иван царевич обследовал 4 болота, на каждом болоте было 357 кочек, на каждой кочке сидело 25 лягушек. Сколько лягушек перецеловал Иван царевич в поисках невесты?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4714884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35700 лягушек</a:t>
            </a:r>
            <a:endParaRPr lang="ru-RU" sz="3200" b="1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924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</a:t>
            </a:r>
          </a:p>
        </p:txBody>
      </p:sp>
      <p:pic>
        <p:nvPicPr>
          <p:cNvPr id="34821" name="Picture 5" descr="rebus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62200"/>
            <a:ext cx="7924800" cy="2951163"/>
          </a:xfrm>
          <a:prstGeom prst="rect">
            <a:avLst/>
          </a:prstGeom>
          <a:noFill/>
        </p:spPr>
      </p:pic>
      <p:sp>
        <p:nvSpPr>
          <p:cNvPr id="34822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3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609600" y="838200"/>
            <a:ext cx="7696200" cy="518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ИНТЕРНЕТ</a:t>
            </a:r>
          </a:p>
        </p:txBody>
      </p:sp>
      <p:sp>
        <p:nvSpPr>
          <p:cNvPr id="6554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848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№2</a:t>
            </a:r>
          </a:p>
        </p:txBody>
      </p:sp>
      <p:pic>
        <p:nvPicPr>
          <p:cNvPr id="36867" name="Picture 3" descr="rebus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7848600" cy="3011488"/>
          </a:xfrm>
          <a:prstGeom prst="rect">
            <a:avLst/>
          </a:prstGeom>
          <a:noFill/>
        </p:spPr>
      </p:pic>
      <p:sp>
        <p:nvSpPr>
          <p:cNvPr id="3686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143000" y="1214438"/>
            <a:ext cx="1268413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3" action="ppaction://hlinksldjump"/>
              </a:rPr>
              <a:t>1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3143250" y="3143250"/>
            <a:ext cx="1223963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4" action="ppaction://hlinksldjump"/>
              </a:rPr>
              <a:t>8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1000125" y="3929063"/>
            <a:ext cx="1295400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5" action="ppaction://hlinksldjump"/>
              </a:rPr>
              <a:t>10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4932363" y="4868863"/>
            <a:ext cx="1643062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6" action="ppaction://hlinksldjump"/>
              </a:rPr>
              <a:t>14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1143000" y="2143125"/>
            <a:ext cx="1341438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CC33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7" action="ppaction://hlinksldjump"/>
              </a:rPr>
              <a:t>4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1" name="Rectangle 1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071813" y="1214438"/>
            <a:ext cx="1428750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8" action="ppaction://hlinksldjump"/>
              </a:rPr>
              <a:t>2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2" name="Rectangle 14"/>
          <p:cNvSpPr>
            <a:spLocks noChangeArrowheads="1"/>
          </p:cNvSpPr>
          <p:nvPr/>
        </p:nvSpPr>
        <p:spPr bwMode="auto">
          <a:xfrm>
            <a:off x="5429250" y="3071813"/>
            <a:ext cx="1230313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9" action="ppaction://hlinksldjump"/>
              </a:rPr>
              <a:t>9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3" name="Rectangle 16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214938" y="1143000"/>
            <a:ext cx="1373187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0" action="ppaction://hlinksldjump"/>
              </a:rPr>
              <a:t>3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4" name="Rectangle 17"/>
          <p:cNvSpPr>
            <a:spLocks noChangeArrowheads="1"/>
          </p:cNvSpPr>
          <p:nvPr/>
        </p:nvSpPr>
        <p:spPr bwMode="auto">
          <a:xfrm>
            <a:off x="1143000" y="3143250"/>
            <a:ext cx="1341438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1" action="ppaction://hlinksldjump"/>
              </a:rPr>
              <a:t>7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5" name="Rectangle 18"/>
          <p:cNvSpPr>
            <a:spLocks noChangeArrowheads="1"/>
          </p:cNvSpPr>
          <p:nvPr/>
        </p:nvSpPr>
        <p:spPr bwMode="auto">
          <a:xfrm>
            <a:off x="3214688" y="3929063"/>
            <a:ext cx="1428750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2" action="ppaction://hlinksldjump"/>
              </a:rPr>
              <a:t>11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6" name="Rectangle 21"/>
          <p:cNvSpPr>
            <a:spLocks noChangeArrowheads="1"/>
          </p:cNvSpPr>
          <p:nvPr/>
        </p:nvSpPr>
        <p:spPr bwMode="auto">
          <a:xfrm>
            <a:off x="5286375" y="2071688"/>
            <a:ext cx="1301750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3" action="ppaction://hlinksldjump"/>
              </a:rPr>
              <a:t>6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7" name="Rectangle 22"/>
          <p:cNvSpPr>
            <a:spLocks noChangeArrowheads="1"/>
          </p:cNvSpPr>
          <p:nvPr/>
        </p:nvSpPr>
        <p:spPr bwMode="auto">
          <a:xfrm>
            <a:off x="3071813" y="2143125"/>
            <a:ext cx="1355725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4" action="ppaction://hlinksldjump"/>
              </a:rPr>
              <a:t>5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8" name="Rectangle 24"/>
          <p:cNvSpPr>
            <a:spLocks noChangeArrowheads="1"/>
          </p:cNvSpPr>
          <p:nvPr/>
        </p:nvSpPr>
        <p:spPr bwMode="auto">
          <a:xfrm>
            <a:off x="2286000" y="4929188"/>
            <a:ext cx="1714500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5" action="ppaction://hlinksldjump"/>
              </a:rPr>
              <a:t>13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6159" name="Rectangle 26"/>
          <p:cNvSpPr>
            <a:spLocks noChangeArrowheads="1"/>
          </p:cNvSpPr>
          <p:nvPr/>
        </p:nvSpPr>
        <p:spPr bwMode="auto">
          <a:xfrm>
            <a:off x="5572125" y="3929063"/>
            <a:ext cx="1428750" cy="358775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2000" b="1" dirty="0">
                <a:solidFill>
                  <a:schemeClr val="bg2"/>
                </a:solidFill>
                <a:hlinkClick r:id="rId16" action="ppaction://hlinksldjump"/>
              </a:rPr>
              <a:t>12 вопрос</a:t>
            </a:r>
            <a:endParaRPr lang="ru-RU" sz="2000" b="1" dirty="0">
              <a:solidFill>
                <a:schemeClr val="bg2"/>
              </a:solidFill>
            </a:endParaRPr>
          </a:p>
        </p:txBody>
      </p:sp>
      <p:pic>
        <p:nvPicPr>
          <p:cNvPr id="30" name="Picture 8" descr="bd06089_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57188" y="4714875"/>
            <a:ext cx="1663700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1" name="Стрелка вправо с вырезом 30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6929438" y="5786438"/>
            <a:ext cx="1428750" cy="785812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ru-RU" dirty="0"/>
          </a:p>
        </p:txBody>
      </p:sp>
      <p:pic>
        <p:nvPicPr>
          <p:cNvPr id="6162" name="Picture 19" descr="88668642"/>
          <p:cNvPicPr>
            <a:picLocks noChangeAspect="1" noChangeArrowheads="1" noCrop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948488" y="476250"/>
            <a:ext cx="162083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1143000" y="1219200"/>
            <a:ext cx="7086600" cy="4267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ВИНЧЕСТЕР</a:t>
            </a:r>
          </a:p>
        </p:txBody>
      </p:sp>
      <p:sp>
        <p:nvSpPr>
          <p:cNvPr id="6758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533400" y="457200"/>
            <a:ext cx="8077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№4</a:t>
            </a:r>
          </a:p>
        </p:txBody>
      </p:sp>
      <p:pic>
        <p:nvPicPr>
          <p:cNvPr id="38915" name="Picture 3" descr="rebus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38400"/>
            <a:ext cx="8229600" cy="2419350"/>
          </a:xfrm>
          <a:prstGeom prst="rect">
            <a:avLst/>
          </a:prstGeom>
          <a:noFill/>
        </p:spPr>
      </p:pic>
      <p:sp>
        <p:nvSpPr>
          <p:cNvPr id="3891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WordArt 4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8077200" cy="4953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ИНФОРМАТИКА</a:t>
            </a:r>
          </a:p>
        </p:txBody>
      </p:sp>
      <p:sp>
        <p:nvSpPr>
          <p:cNvPr id="6861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8077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№5</a:t>
            </a:r>
          </a:p>
        </p:txBody>
      </p:sp>
      <p:pic>
        <p:nvPicPr>
          <p:cNvPr id="39939" name="Picture 3" descr="rebus_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057400"/>
            <a:ext cx="7772400" cy="3700463"/>
          </a:xfrm>
          <a:prstGeom prst="rect">
            <a:avLst/>
          </a:prstGeom>
          <a:noFill/>
        </p:spPr>
      </p:pic>
      <p:sp>
        <p:nvSpPr>
          <p:cNvPr id="3994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WordArt 4"/>
          <p:cNvSpPr>
            <a:spLocks noChangeArrowheads="1" noChangeShapeType="1" noTextEdit="1"/>
          </p:cNvSpPr>
          <p:nvPr/>
        </p:nvSpPr>
        <p:spPr bwMode="auto">
          <a:xfrm>
            <a:off x="990600" y="990600"/>
            <a:ext cx="7315200" cy="5029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КОМПЬЮТЕР</a:t>
            </a:r>
          </a:p>
        </p:txBody>
      </p:sp>
      <p:sp>
        <p:nvSpPr>
          <p:cNvPr id="6451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8153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№6</a:t>
            </a:r>
          </a:p>
        </p:txBody>
      </p:sp>
      <p:pic>
        <p:nvPicPr>
          <p:cNvPr id="40967" name="Picture 7" descr="0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2819400"/>
            <a:ext cx="7267575" cy="2460625"/>
          </a:xfrm>
          <a:noFill/>
          <a:ln/>
        </p:spPr>
      </p:pic>
      <p:sp>
        <p:nvSpPr>
          <p:cNvPr id="4096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WordArt 5"/>
          <p:cNvSpPr>
            <a:spLocks noChangeArrowheads="1" noChangeShapeType="1" noTextEdit="1"/>
          </p:cNvSpPr>
          <p:nvPr/>
        </p:nvSpPr>
        <p:spPr bwMode="auto">
          <a:xfrm>
            <a:off x="1371600" y="838200"/>
            <a:ext cx="6477000" cy="4953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МОНИТОР</a:t>
            </a:r>
          </a:p>
        </p:txBody>
      </p:sp>
      <p:sp>
        <p:nvSpPr>
          <p:cNvPr id="5530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№7</a:t>
            </a:r>
          </a:p>
        </p:txBody>
      </p:sp>
      <p:pic>
        <p:nvPicPr>
          <p:cNvPr id="43015" name="Picture 7" descr="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2590800"/>
            <a:ext cx="6858000" cy="2767013"/>
          </a:xfrm>
          <a:noFill/>
          <a:ln/>
        </p:spPr>
      </p:pic>
      <p:sp>
        <p:nvSpPr>
          <p:cNvPr id="43016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WordArt 4"/>
          <p:cNvSpPr>
            <a:spLocks noChangeArrowheads="1" noChangeShapeType="1" noTextEdit="1"/>
          </p:cNvSpPr>
          <p:nvPr/>
        </p:nvSpPr>
        <p:spPr bwMode="auto">
          <a:xfrm>
            <a:off x="1143000" y="1219200"/>
            <a:ext cx="67056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ДИСКОВОД</a:t>
            </a:r>
          </a:p>
        </p:txBody>
      </p:sp>
      <p:sp>
        <p:nvSpPr>
          <p:cNvPr id="5734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№8</a:t>
            </a:r>
          </a:p>
        </p:txBody>
      </p:sp>
      <p:pic>
        <p:nvPicPr>
          <p:cNvPr id="45063" name="Picture 7" descr="1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514600"/>
            <a:ext cx="8172450" cy="2778125"/>
          </a:xfrm>
          <a:noFill/>
          <a:ln/>
        </p:spPr>
      </p:pic>
      <p:sp>
        <p:nvSpPr>
          <p:cNvPr id="4506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Текст 11"/>
          <p:cNvSpPr>
            <a:spLocks noGrp="1"/>
          </p:cNvSpPr>
          <p:nvPr>
            <p:ph type="body" idx="4294967295"/>
          </p:nvPr>
        </p:nvSpPr>
        <p:spPr>
          <a:xfrm>
            <a:off x="0" y="214313"/>
            <a:ext cx="8858250" cy="5000625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FFFF00"/>
                </a:solidFill>
              </a:rPr>
              <a:t>Сектор № 1</a:t>
            </a:r>
          </a:p>
          <a:p>
            <a:pPr eaLnBrk="1" hangingPunct="1"/>
            <a:r>
              <a:rPr lang="ru-RU" dirty="0" smtClean="0"/>
              <a:t> </a:t>
            </a:r>
            <a:r>
              <a:rPr lang="ru-RU" sz="2800" b="1" dirty="0" smtClean="0"/>
              <a:t> Два друга решили купить по игрушечному самолёту. Но </a:t>
            </a:r>
            <a:r>
              <a:rPr lang="ru-RU" sz="2800" b="1" dirty="0" err="1" smtClean="0"/>
              <a:t>оказалось,что</a:t>
            </a:r>
            <a:r>
              <a:rPr lang="ru-RU" sz="2800" b="1" dirty="0" smtClean="0"/>
              <a:t> одному из них не хватает 30 </a:t>
            </a:r>
            <a:r>
              <a:rPr lang="ru-RU" sz="2800" b="1" dirty="0" err="1" smtClean="0"/>
              <a:t>руб.,а</a:t>
            </a:r>
            <a:r>
              <a:rPr lang="ru-RU" sz="2800" b="1" dirty="0" smtClean="0"/>
              <a:t> другому 1руб. Когда они сложили свои деньги вместе, то денег на покупку даже одного самолёта не хватило. Сколько стоит самолёт?</a:t>
            </a:r>
          </a:p>
          <a:p>
            <a:pPr eaLnBrk="1" hangingPunct="1"/>
            <a:endParaRPr lang="ru-RU" sz="2800" b="1" dirty="0" smtClean="0">
              <a:solidFill>
                <a:srgbClr val="FFFF00"/>
              </a:solidFill>
            </a:endParaRPr>
          </a:p>
        </p:txBody>
      </p:sp>
      <p:sp>
        <p:nvSpPr>
          <p:cNvPr id="7171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71563" y="5429250"/>
            <a:ext cx="1714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30 руб.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WordArt 5"/>
          <p:cNvSpPr>
            <a:spLocks noChangeArrowheads="1" noChangeShapeType="1" noTextEdit="1"/>
          </p:cNvSpPr>
          <p:nvPr/>
        </p:nvSpPr>
        <p:spPr bwMode="auto">
          <a:xfrm>
            <a:off x="1066800" y="685800"/>
            <a:ext cx="7162800" cy="510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КЛАВИАТУРА</a:t>
            </a:r>
          </a:p>
        </p:txBody>
      </p:sp>
      <p:sp>
        <p:nvSpPr>
          <p:cNvPr id="58374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rId3" action="ppaction://hlinksldjump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№9</a:t>
            </a:r>
          </a:p>
        </p:txBody>
      </p:sp>
      <p:pic>
        <p:nvPicPr>
          <p:cNvPr id="47111" name="Picture 7" descr="14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2819400"/>
            <a:ext cx="8172450" cy="1962150"/>
          </a:xfrm>
          <a:noFill/>
          <a:ln/>
        </p:spPr>
      </p:pic>
      <p:sp>
        <p:nvSpPr>
          <p:cNvPr id="47112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rId4" action="ppaction://hlinksldjump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WordArt 4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305800" cy="4114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ИНФОРМАТИКА</a:t>
            </a:r>
          </a:p>
        </p:txBody>
      </p:sp>
      <p:sp>
        <p:nvSpPr>
          <p:cNvPr id="6042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" action="ppaction://noaction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№10</a:t>
            </a:r>
          </a:p>
        </p:txBody>
      </p:sp>
      <p:pic>
        <p:nvPicPr>
          <p:cNvPr id="49159" name="Picture 7" descr="15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2819400"/>
            <a:ext cx="7772400" cy="2439988"/>
          </a:xfrm>
          <a:noFill/>
          <a:ln/>
        </p:spPr>
      </p:pic>
      <p:sp>
        <p:nvSpPr>
          <p:cNvPr id="49160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" action="ppaction://noaction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WordArt 4"/>
          <p:cNvSpPr>
            <a:spLocks noChangeArrowheads="1" noChangeShapeType="1" noTextEdit="1"/>
          </p:cNvSpPr>
          <p:nvPr/>
        </p:nvSpPr>
        <p:spPr bwMode="auto">
          <a:xfrm>
            <a:off x="838200" y="990600"/>
            <a:ext cx="7696200" cy="4876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ВИНЧЕСТЕР</a:t>
            </a:r>
          </a:p>
        </p:txBody>
      </p:sp>
      <p:sp>
        <p:nvSpPr>
          <p:cNvPr id="6144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" action="ppaction://noaction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WordArt 6"/>
          <p:cNvSpPr>
            <a:spLocks noChangeArrowheads="1" noChangeShapeType="1" noTextEdit="1"/>
          </p:cNvSpPr>
          <p:nvPr/>
        </p:nvSpPr>
        <p:spPr bwMode="auto">
          <a:xfrm>
            <a:off x="381000" y="533400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№11</a:t>
            </a:r>
          </a:p>
        </p:txBody>
      </p:sp>
      <p:graphicFrame>
        <p:nvGraphicFramePr>
          <p:cNvPr id="51207" name="Object 7"/>
          <p:cNvGraphicFramePr>
            <a:graphicFrameLocks noChangeAspect="1"/>
          </p:cNvGraphicFramePr>
          <p:nvPr>
            <p:ph idx="1"/>
          </p:nvPr>
        </p:nvGraphicFramePr>
        <p:xfrm>
          <a:off x="204788" y="3276600"/>
          <a:ext cx="8939212" cy="1355725"/>
        </p:xfrm>
        <a:graphic>
          <a:graphicData uri="http://schemas.openxmlformats.org/presentationml/2006/ole">
            <p:oleObj spid="_x0000_s1026" name="Фотография Photo Editor" r:id="rId3" imgW="4772691" imgH="724001" progId="MSPhotoEd.3">
              <p:embed/>
            </p:oleObj>
          </a:graphicData>
        </a:graphic>
      </p:graphicFrame>
      <p:sp>
        <p:nvSpPr>
          <p:cNvPr id="51208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" action="ppaction://noaction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WordArt 4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382000" cy="4114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ПРОГРАММИРОВАНИЕ</a:t>
            </a:r>
          </a:p>
        </p:txBody>
      </p:sp>
      <p:sp>
        <p:nvSpPr>
          <p:cNvPr id="62469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" action="ppaction://noaction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WordArt 6"/>
          <p:cNvSpPr>
            <a:spLocks noChangeArrowheads="1" noChangeShapeType="1" noTextEdit="1"/>
          </p:cNvSpPr>
          <p:nvPr/>
        </p:nvSpPr>
        <p:spPr bwMode="auto">
          <a:xfrm>
            <a:off x="457200" y="277813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РЕБУС №12</a:t>
            </a:r>
          </a:p>
        </p:txBody>
      </p:sp>
      <p:graphicFrame>
        <p:nvGraphicFramePr>
          <p:cNvPr id="53255" name="Object 7"/>
          <p:cNvGraphicFramePr>
            <a:graphicFrameLocks noChangeAspect="1"/>
          </p:cNvGraphicFramePr>
          <p:nvPr>
            <p:ph idx="1"/>
          </p:nvPr>
        </p:nvGraphicFramePr>
        <p:xfrm>
          <a:off x="1371600" y="2286000"/>
          <a:ext cx="6629400" cy="3219450"/>
        </p:xfrm>
        <a:graphic>
          <a:graphicData uri="http://schemas.openxmlformats.org/presentationml/2006/ole">
            <p:oleObj spid="_x0000_s2050" name="Фотография Photo Editor" r:id="rId3" imgW="3333333" imgH="1619476" progId="MSPhotoEd.3">
              <p:embed/>
            </p:oleObj>
          </a:graphicData>
        </a:graphic>
      </p:graphicFrame>
      <p:sp>
        <p:nvSpPr>
          <p:cNvPr id="53256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hlinkClick r:id="" action="ppaction://noaction"/>
              </a:rPr>
              <a:t>Ответ</a:t>
            </a:r>
            <a:endParaRPr lang="ru-RU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1371600" y="1143000"/>
            <a:ext cx="6477000" cy="4168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КУРСОР</a:t>
            </a:r>
          </a:p>
        </p:txBody>
      </p:sp>
      <p:sp>
        <p:nvSpPr>
          <p:cNvPr id="6349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162800" y="5791200"/>
            <a:ext cx="1828800" cy="838200"/>
          </a:xfrm>
          <a:prstGeom prst="rightArrow">
            <a:avLst>
              <a:gd name="adj1" fmla="val 50000"/>
              <a:gd name="adj2" fmla="val 545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hlinkClick r:id="" action="ppaction://noaction"/>
              </a:rPr>
              <a:t>Дальше</a:t>
            </a:r>
            <a:endParaRPr lang="ru-RU" sz="24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Спасибо за игру!!!!!</a:t>
            </a:r>
            <a:endParaRPr lang="ru-RU" dirty="0" smtClean="0"/>
          </a:p>
        </p:txBody>
      </p:sp>
      <p:pic>
        <p:nvPicPr>
          <p:cNvPr id="21507" name="Picture 5" descr="BO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773238"/>
            <a:ext cx="496887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229225"/>
            <a:ext cx="935037" cy="1295400"/>
          </a:xfrm>
          <a:prstGeom prst="downArrow">
            <a:avLst>
              <a:gd name="adj1" fmla="val 50000"/>
              <a:gd name="adj2" fmla="val 3463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ChangeArrowheads="1"/>
          </p:cNvSpPr>
          <p:nvPr/>
        </p:nvSpPr>
        <p:spPr bwMode="auto">
          <a:xfrm>
            <a:off x="214313" y="0"/>
            <a:ext cx="87868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 b="1" dirty="0">
                <a:cs typeface="Times New Roman" pitchFamily="18" charset="0"/>
              </a:rPr>
              <a:t>Сектор № </a:t>
            </a:r>
            <a:r>
              <a:rPr lang="ru-RU" sz="3600" b="1" dirty="0" smtClean="0">
                <a:cs typeface="Times New Roman" pitchFamily="18" charset="0"/>
              </a:rPr>
              <a:t>2</a:t>
            </a:r>
          </a:p>
          <a:p>
            <a:endParaRPr lang="ru-RU" sz="3600" b="1" dirty="0"/>
          </a:p>
        </p:txBody>
      </p:sp>
      <p:sp>
        <p:nvSpPr>
          <p:cNvPr id="8195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507207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Может 2 по 16 и 4 по17 кг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000108"/>
            <a:ext cx="61436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3600" b="1" dirty="0" smtClean="0"/>
              <a:t>На склад привезли ананасы в ящиках  по 16 кг, 17 кг и 40 кг. Может ли кладовщик отпустить 100кг  ананасов, не вскрывая ящики?</a:t>
            </a:r>
            <a:endParaRPr lang="ru-RU" sz="3600" b="1" dirty="0"/>
          </a:p>
        </p:txBody>
      </p:sp>
    </p:spTree>
  </p:cSld>
  <p:clrMapOvr>
    <a:masterClrMapping/>
  </p:clrMapOvr>
  <p:transition spd="slow">
    <p:newsflash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8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667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-381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9144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8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3850" y="2565400"/>
            <a:ext cx="1908175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9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2852738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10" descr="16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5"/>
          <p:cNvSpPr>
            <a:spLocks noChangeArrowheads="1"/>
          </p:cNvSpPr>
          <p:nvPr/>
        </p:nvSpPr>
        <p:spPr bwMode="auto">
          <a:xfrm>
            <a:off x="428625" y="142875"/>
            <a:ext cx="7929563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/>
              <a:t>Сектор № 3</a:t>
            </a:r>
          </a:p>
          <a:p>
            <a:r>
              <a:rPr lang="ru-RU" sz="2800" b="1" dirty="0" smtClean="0"/>
              <a:t>Однажды </a:t>
            </a:r>
            <a:r>
              <a:rPr lang="ru-RU" sz="2800" b="1" dirty="0"/>
              <a:t>в магазине девочка купила 6 ручек,  </a:t>
            </a:r>
            <a:r>
              <a:rPr lang="ru-RU" sz="2800" b="1" dirty="0" smtClean="0"/>
              <a:t>15 </a:t>
            </a:r>
            <a:r>
              <a:rPr lang="ru-RU" sz="2800" b="1" dirty="0"/>
              <a:t>тетрадей   и три карандаша. Продавец выписал чек на </a:t>
            </a:r>
            <a:r>
              <a:rPr lang="ru-RU" sz="2800" b="1" dirty="0" smtClean="0"/>
              <a:t>398 </a:t>
            </a:r>
            <a:r>
              <a:rPr lang="ru-RU" sz="2800" b="1" dirty="0"/>
              <a:t>тенге.</a:t>
            </a:r>
          </a:p>
          <a:p>
            <a:r>
              <a:rPr lang="ru-RU" sz="2800" b="1" dirty="0"/>
              <a:t>- Вы ошиблись, - сказала ему девочка, как только взглянула на чек.</a:t>
            </a:r>
          </a:p>
          <a:p>
            <a:r>
              <a:rPr lang="ru-RU" sz="2800" b="1" dirty="0"/>
              <a:t>Продавец удивился, как девочка, не подсчитав денег, заметила ошибку. Проверка показала, что девочка была права. </a:t>
            </a:r>
            <a:r>
              <a:rPr lang="ru-RU" sz="2800" b="1" dirty="0" smtClean="0"/>
              <a:t>Скажите</a:t>
            </a:r>
            <a:r>
              <a:rPr lang="ru-RU" sz="2800" b="1" dirty="0"/>
              <a:t>, как девочка догадалась?</a:t>
            </a:r>
          </a:p>
        </p:txBody>
      </p:sp>
      <p:sp>
        <p:nvSpPr>
          <p:cNvPr id="9219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34" y="521495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Сумма должна делиться на 3</a:t>
            </a:r>
            <a:endParaRPr lang="ru-RU" sz="2800" b="1" dirty="0"/>
          </a:p>
        </p:txBody>
      </p:sp>
    </p:spTree>
  </p:cSld>
  <p:clrMapOvr>
    <a:masterClrMapping/>
  </p:clrMapOvr>
  <p:transition spd="slow">
    <p:newsflash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357188" y="428625"/>
            <a:ext cx="85725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000" b="1" dirty="0">
                <a:cs typeface="Times New Roman" pitchFamily="18" charset="0"/>
              </a:rPr>
              <a:t>Сектор № </a:t>
            </a:r>
            <a:r>
              <a:rPr lang="ru-RU" sz="4000" b="1" dirty="0" smtClean="0">
                <a:cs typeface="Times New Roman" pitchFamily="18" charset="0"/>
              </a:rPr>
              <a:t>4</a:t>
            </a:r>
          </a:p>
          <a:p>
            <a:endParaRPr lang="ru-RU" sz="4000" b="1" dirty="0"/>
          </a:p>
        </p:txBody>
      </p:sp>
      <p:sp>
        <p:nvSpPr>
          <p:cNvPr id="10244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85860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Соедините 9 точек четырьмя прямыми линиями не отрывая руки и не обводя линий.</a:t>
            </a:r>
            <a:endParaRPr lang="ru-RU" sz="2800" b="1" dirty="0"/>
          </a:p>
        </p:txBody>
      </p:sp>
      <p:pic>
        <p:nvPicPr>
          <p:cNvPr id="6" name="Рисунок 5" descr="Безымянный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2571744"/>
            <a:ext cx="2830362" cy="2428892"/>
          </a:xfrm>
          <a:prstGeom prst="rect">
            <a:avLst/>
          </a:prstGeom>
        </p:spPr>
      </p:pic>
      <p:pic>
        <p:nvPicPr>
          <p:cNvPr id="10" name="Рисунок 9" descr="Безымянный 2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48" y="2571744"/>
            <a:ext cx="2898814" cy="2571768"/>
          </a:xfrm>
          <a:prstGeom prst="rect">
            <a:avLst/>
          </a:prstGeom>
        </p:spPr>
      </p:pic>
    </p:spTree>
  </p:cSld>
  <p:clrMapOvr>
    <a:masterClrMapping/>
  </p:clrMapOvr>
  <p:transition spd="slow">
    <p:newsflash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4"/>
          <p:cNvSpPr>
            <a:spLocks noGrp="1"/>
          </p:cNvSpPr>
          <p:nvPr>
            <p:ph idx="4294967295"/>
          </p:nvPr>
        </p:nvSpPr>
        <p:spPr>
          <a:xfrm>
            <a:off x="250825" y="404813"/>
            <a:ext cx="8569325" cy="5040312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Сектор № 5</a:t>
            </a:r>
            <a:endParaRPr lang="ru-RU" sz="3600" dirty="0" smtClean="0"/>
          </a:p>
          <a:p>
            <a:pPr eaLnBrk="1" hangingPunct="1"/>
            <a:r>
              <a:rPr lang="ru-RU" sz="2800" b="1" dirty="0" smtClean="0"/>
              <a:t>Взяв только один стакан, сделай так, чтобы пустые и полные стаканы чередовались.</a:t>
            </a:r>
            <a:endParaRPr lang="ru-RU" sz="2800" dirty="0" smtClean="0"/>
          </a:p>
        </p:txBody>
      </p:sp>
      <p:sp>
        <p:nvSpPr>
          <p:cNvPr id="11267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" name="Рисунок 3" descr="Безымян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357430"/>
            <a:ext cx="6072230" cy="22716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1472" y="5286388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Берем второй стакан и переливаем в пятый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3850" y="1125538"/>
            <a:ext cx="81375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000" b="1" dirty="0"/>
              <a:t>Сектор № 6 </a:t>
            </a:r>
            <a:endParaRPr lang="ru-RU" sz="4000" dirty="0"/>
          </a:p>
          <a:p>
            <a:r>
              <a:rPr lang="ru-RU" sz="2800" b="1" dirty="0" smtClean="0"/>
              <a:t>- Бабушка, сколько лет твоему внуку?</a:t>
            </a:r>
          </a:p>
          <a:p>
            <a:pPr>
              <a:buFontTx/>
              <a:buChar char="-"/>
            </a:pPr>
            <a:r>
              <a:rPr lang="ru-RU" sz="2800" b="1" dirty="0" smtClean="0"/>
              <a:t>Ему столько месяцев, сколько мне лет.</a:t>
            </a:r>
          </a:p>
          <a:p>
            <a:pPr>
              <a:buFontTx/>
              <a:buChar char="-"/>
            </a:pPr>
            <a:r>
              <a:rPr lang="ru-RU" sz="2800" b="1" dirty="0"/>
              <a:t> А</a:t>
            </a:r>
            <a:r>
              <a:rPr lang="ru-RU" sz="2800" b="1" dirty="0" smtClean="0"/>
              <a:t> сколько же тебе лет, бабушка?</a:t>
            </a:r>
          </a:p>
          <a:p>
            <a:pPr>
              <a:buFontTx/>
              <a:buChar char="-"/>
            </a:pPr>
            <a:r>
              <a:rPr lang="ru-RU" sz="2800" b="1" dirty="0"/>
              <a:t> </a:t>
            </a:r>
            <a:r>
              <a:rPr lang="ru-RU" sz="2800" b="1" dirty="0" smtClean="0"/>
              <a:t>Нам вместе с внуком 65. А сколько лет внуку сосчитай сам. </a:t>
            </a:r>
            <a:endParaRPr lang="ru-RU" sz="2800" b="1" dirty="0"/>
          </a:p>
        </p:txBody>
      </p:sp>
      <p:sp>
        <p:nvSpPr>
          <p:cNvPr id="1229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4643446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Внуку 5 лет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23850" y="946150"/>
            <a:ext cx="882015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000" b="1" dirty="0"/>
              <a:t>Сектор №7</a:t>
            </a:r>
          </a:p>
          <a:p>
            <a:pPr>
              <a:buFontTx/>
              <a:buNone/>
            </a:pPr>
            <a:r>
              <a:rPr lang="ru-RU" sz="3600" b="1" dirty="0" smtClean="0"/>
              <a:t>Через мост проехали 20 автомобилей и  </a:t>
            </a:r>
          </a:p>
          <a:p>
            <a:pPr>
              <a:buFontTx/>
              <a:buNone/>
            </a:pPr>
            <a:r>
              <a:rPr lang="ru-RU" sz="3600" b="1" dirty="0" smtClean="0"/>
              <a:t> велосипедов, и всего 50 колёс. Сколько</a:t>
            </a:r>
          </a:p>
          <a:p>
            <a:pPr>
              <a:buFontTx/>
              <a:buNone/>
            </a:pPr>
            <a:r>
              <a:rPr lang="ru-RU" sz="3600" b="1" dirty="0" smtClean="0"/>
              <a:t> проехало велосипедов и сколько машин?</a:t>
            </a:r>
            <a:endParaRPr lang="ru-RU" sz="3600" b="1" dirty="0"/>
          </a:p>
        </p:txBody>
      </p:sp>
      <p:sp>
        <p:nvSpPr>
          <p:cNvPr id="1331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85113" y="5661025"/>
            <a:ext cx="1008062" cy="10080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57224" y="450057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 машин и 15 велосипедов</a:t>
            </a:r>
            <a:endParaRPr lang="ru-RU" dirty="0"/>
          </a:p>
        </p:txBody>
      </p:sp>
    </p:spTree>
  </p:cSld>
  <p:clrMapOvr>
    <a:masterClrMapping/>
  </p:clrMapOvr>
  <p:transition spd="med"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иний обелиск">
  <a:themeElements>
    <a:clrScheme name="Синий обелиск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1_Синий обелис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иний обелиск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иний обелиск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ий обелиск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ий обелиск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иний обелиск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Designs\Синий обелиск.pot</Template>
  <TotalTime>1215</TotalTime>
  <Words>563</Words>
  <Application>Microsoft PowerPoint</Application>
  <PresentationFormat>Экран (4:3)</PresentationFormat>
  <Paragraphs>127</Paragraphs>
  <Slides>40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3" baseType="lpstr">
      <vt:lpstr>Вершина горы</vt:lpstr>
      <vt:lpstr>1_Синий обелиск</vt:lpstr>
      <vt:lpstr>Фотография Microsoft Photo Editor 3.0</vt:lpstr>
      <vt:lpstr>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Спасибо за игру!!!!!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143</cp:revision>
  <dcterms:created xsi:type="dcterms:W3CDTF">1601-01-01T00:00:00Z</dcterms:created>
  <dcterms:modified xsi:type="dcterms:W3CDTF">2018-01-14T14:43:43Z</dcterms:modified>
</cp:coreProperties>
</file>